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1.jpeg" ContentType="image/jpeg"/>
  <Override PartName="/ppt/media/image2.jpeg" ContentType="image/jpeg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media1.mp4" ContentType="video/unknown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 b="def" i="def"/>
      <a:tcStyle>
        <a:tcBdr/>
        <a:fill>
          <a:solidFill>
            <a:srgbClr val="FF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0" name="Shape 14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improvemag.ch/change/fast-fashion-fakten/1475/" TargetMode="External"/><Relationship Id="rId4" Type="http://schemas.openxmlformats.org/officeDocument/2006/relationships/hyperlink" Target="https://www.sustainyourstyle.org/old-working-conditions" TargetMode="Externa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improvemag.ch/change/fast-fashion-fakten/1475/" TargetMode="External"/><Relationship Id="rId4" Type="http://schemas.openxmlformats.org/officeDocument/2006/relationships/hyperlink" Target="https://www.sustainyourstyle.org/old-working-conditions" TargetMode="Externa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improvemag.ch/change/fast-fashion-fakten/1475/" TargetMode="External"/><Relationship Id="rId4" Type="http://schemas.openxmlformats.org/officeDocument/2006/relationships/hyperlink" Target="https://www.sustainyourstyle.org/old-working-conditions" TargetMode="Externa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improvemag.ch/change/fast-fashion-fakten/1475/" TargetMode="External"/><Relationship Id="rId4" Type="http://schemas.openxmlformats.org/officeDocument/2006/relationships/hyperlink" Target="https://www.sustainyourstyle.org/old-working-conditions" TargetMode="Externa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improvemag.ch/change/fast-fashion-fakten/1475/" TargetMode="External"/><Relationship Id="rId4" Type="http://schemas.openxmlformats.org/officeDocument/2006/relationships/hyperlink" Target="https://www.sustainyourstyle.org/old-working-conditions" TargetMode="Externa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improvemag.ch/change/fast-fashion-fakten/1475/" TargetMode="External"/><Relationship Id="rId4" Type="http://schemas.openxmlformats.org/officeDocument/2006/relationships/hyperlink" Target="https://www.sustainyourstyle.org/old-working-conditions" TargetMode="Externa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5" name="Shape 1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https://www.improvemag.ch/change/fast-fashion-fakten/1475/</a:t>
            </a:r>
          </a:p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https://www.sustainyourstyle.org/old-working-conditions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https://www.improvemag.ch/change/fast-fashion-fakten/1475/</a:t>
            </a:r>
          </a:p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https://www.sustainyourstyle.org/old-working-conditions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4" name="Shape 18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https://www.improvemag.ch/change/fast-fashion-fakten/1475/</a:t>
            </a:r>
          </a:p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https://www.sustainyourstyle.org/old-working-conditions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hape 1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https://www.improvemag.ch/change/fast-fashion-fakten/1475/</a:t>
            </a:r>
          </a:p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https://www.sustainyourstyle.org/old-working-conditions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2" name="Shape 20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https://www.improvemag.ch/change/fast-fashion-fakten/1475/</a:t>
            </a:r>
          </a:p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https://www.sustainyourstyle.org/old-working-conditions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2" name="Shape 21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https://www.improvemag.ch/change/fast-fashion-fakten/1475/</a:t>
            </a:r>
          </a:p>
          <a:p>
            <a:pPr>
              <a:defRPr sz="1100" u="sng">
                <a:solidFill>
                  <a:srgbClr val="2200CC"/>
                </a:solidFill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https://www.sustainyourstyle.org/old-working-conditions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Text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49;p11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06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7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Google Shape;52;p11"/>
          <p:cNvSpPr txBox="1"/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le Text"/>
          <p:cNvSpPr txBox="1"/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5" name="Body Level One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BOD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22;p5" descr="Google Shape;22;p5"/>
          <p:cNvPicPr>
            <a:picLocks noChangeAspect="1"/>
          </p:cNvPicPr>
          <p:nvPr/>
        </p:nvPicPr>
        <p:blipFill>
          <a:blip r:embed="rId2">
            <a:extLst/>
          </a:blip>
          <a:srcRect l="0" t="446" r="32065" b="40008"/>
          <a:stretch>
            <a:fillRect/>
          </a:stretch>
        </p:blipFill>
        <p:spPr>
          <a:xfrm rot="19912628">
            <a:off x="2830027" y="1698398"/>
            <a:ext cx="7478344" cy="5029254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Google Shape;23;p5"/>
          <p:cNvSpPr/>
          <p:nvPr/>
        </p:nvSpPr>
        <p:spPr>
          <a:xfrm>
            <a:off x="340299" y="776674"/>
            <a:ext cx="2101502" cy="198601"/>
          </a:xfrm>
          <a:prstGeom prst="roundRect">
            <a:avLst>
              <a:gd name="adj" fmla="val 50000"/>
            </a:avLst>
          </a:prstGeom>
          <a:solidFill>
            <a:srgbClr val="FFFBA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FFFBA5"/>
                </a:solidFill>
              </a:defRPr>
            </a:pPr>
          </a:p>
        </p:txBody>
      </p:sp>
      <p:sp>
        <p:nvSpPr>
          <p:cNvPr id="4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Google Shape;27;p5"/>
          <p:cNvSpPr/>
          <p:nvPr/>
        </p:nvSpPr>
        <p:spPr>
          <a:xfrm>
            <a:off x="2886025" y="5143500"/>
            <a:ext cx="6267600" cy="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3" name="Google Shape;28;p5"/>
          <p:cNvSpPr/>
          <p:nvPr/>
        </p:nvSpPr>
        <p:spPr>
          <a:xfrm flipH="1">
            <a:off x="9144000" y="0"/>
            <a:ext cx="1" cy="5149501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BODY_2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22;p5" descr="Google Shape;22;p5"/>
          <p:cNvPicPr>
            <a:picLocks noChangeAspect="1"/>
          </p:cNvPicPr>
          <p:nvPr/>
        </p:nvPicPr>
        <p:blipFill>
          <a:blip r:embed="rId2">
            <a:extLst/>
          </a:blip>
          <a:srcRect l="0" t="446" r="32065" b="40008"/>
          <a:stretch>
            <a:fillRect/>
          </a:stretch>
        </p:blipFill>
        <p:spPr>
          <a:xfrm rot="19912628">
            <a:off x="2830027" y="1698398"/>
            <a:ext cx="7478344" cy="5029254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Google Shape;27;p5"/>
          <p:cNvSpPr/>
          <p:nvPr/>
        </p:nvSpPr>
        <p:spPr>
          <a:xfrm>
            <a:off x="2886025" y="5143500"/>
            <a:ext cx="6267600" cy="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3" name="Google Shape;28;p5"/>
          <p:cNvSpPr/>
          <p:nvPr/>
        </p:nvSpPr>
        <p:spPr>
          <a:xfrm flipH="1">
            <a:off x="9144000" y="0"/>
            <a:ext cx="1" cy="5149501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Google Shape;36;p7"/>
          <p:cNvSpPr txBox="1"/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9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;p4"/>
          <p:cNvSpPr/>
          <p:nvPr/>
        </p:nvSpPr>
        <p:spPr>
          <a:xfrm>
            <a:off x="340299" y="776674"/>
            <a:ext cx="2101502" cy="198601"/>
          </a:xfrm>
          <a:prstGeom prst="roundRect">
            <a:avLst>
              <a:gd name="adj" fmla="val 50000"/>
            </a:avLst>
          </a:prstGeom>
          <a:solidFill>
            <a:srgbClr val="FFFBA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FFFBA5"/>
                </a:solidFill>
              </a:defRPr>
            </a:pP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43434D"/>
          </a:solidFill>
          <a:uFillTx/>
          <a:latin typeface="Roboto Light"/>
          <a:ea typeface="Roboto Light"/>
          <a:cs typeface="Roboto Light"/>
          <a:sym typeface="Roboto Ligh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43434D"/>
          </a:solidFill>
          <a:uFillTx/>
          <a:latin typeface="Roboto Light"/>
          <a:ea typeface="Roboto Light"/>
          <a:cs typeface="Roboto Light"/>
          <a:sym typeface="Roboto Ligh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43434D"/>
          </a:solidFill>
          <a:uFillTx/>
          <a:latin typeface="Roboto Light"/>
          <a:ea typeface="Roboto Light"/>
          <a:cs typeface="Roboto Light"/>
          <a:sym typeface="Roboto Ligh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43434D"/>
          </a:solidFill>
          <a:uFillTx/>
          <a:latin typeface="Roboto Light"/>
          <a:ea typeface="Roboto Light"/>
          <a:cs typeface="Roboto Light"/>
          <a:sym typeface="Roboto Ligh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43434D"/>
          </a:solidFill>
          <a:uFillTx/>
          <a:latin typeface="Roboto Light"/>
          <a:ea typeface="Roboto Light"/>
          <a:cs typeface="Roboto Light"/>
          <a:sym typeface="Roboto Ligh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43434D"/>
          </a:solidFill>
          <a:uFillTx/>
          <a:latin typeface="Roboto Light"/>
          <a:ea typeface="Roboto Light"/>
          <a:cs typeface="Roboto Light"/>
          <a:sym typeface="Roboto Ligh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43434D"/>
          </a:solidFill>
          <a:uFillTx/>
          <a:latin typeface="Roboto Light"/>
          <a:ea typeface="Roboto Light"/>
          <a:cs typeface="Roboto Light"/>
          <a:sym typeface="Roboto Ligh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43434D"/>
          </a:solidFill>
          <a:uFillTx/>
          <a:latin typeface="Roboto Light"/>
          <a:ea typeface="Roboto Light"/>
          <a:cs typeface="Roboto Light"/>
          <a:sym typeface="Roboto Ligh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43434D"/>
          </a:solidFill>
          <a:uFillTx/>
          <a:latin typeface="Roboto Light"/>
          <a:ea typeface="Roboto Light"/>
          <a:cs typeface="Roboto Light"/>
          <a:sym typeface="Roboto Light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Roboto Light"/>
          <a:ea typeface="Roboto Light"/>
          <a:cs typeface="Roboto Light"/>
          <a:sym typeface="Roboto Light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Roboto Light"/>
          <a:ea typeface="Roboto Light"/>
          <a:cs typeface="Roboto Light"/>
          <a:sym typeface="Roboto Light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Roboto Light"/>
          <a:ea typeface="Roboto Light"/>
          <a:cs typeface="Roboto Light"/>
          <a:sym typeface="Roboto Light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Roboto Light"/>
          <a:ea typeface="Roboto Light"/>
          <a:cs typeface="Roboto Light"/>
          <a:sym typeface="Roboto Light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Roboto Light"/>
          <a:ea typeface="Roboto Light"/>
          <a:cs typeface="Roboto Light"/>
          <a:sym typeface="Roboto Light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Roboto Light"/>
          <a:ea typeface="Roboto Light"/>
          <a:cs typeface="Roboto Light"/>
          <a:sym typeface="Roboto Light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Roboto Light"/>
          <a:ea typeface="Roboto Light"/>
          <a:cs typeface="Roboto Light"/>
          <a:sym typeface="Roboto Light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Roboto Light"/>
          <a:ea typeface="Roboto Light"/>
          <a:cs typeface="Roboto Light"/>
          <a:sym typeface="Roboto Light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Roboto Light"/>
          <a:ea typeface="Roboto Light"/>
          <a:cs typeface="Roboto Light"/>
          <a:sym typeface="Roboto Light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s://www.improvemag.ch/change/fast-fashion-fakten/1475/" TargetMode="External"/><Relationship Id="rId5" Type="http://schemas.openxmlformats.org/officeDocument/2006/relationships/hyperlink" Target="https://www.sustainyourstyle.org/old-working-conditions" TargetMode="External"/><Relationship Id="rId6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e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79;p15"/>
          <p:cNvSpPr txBox="1"/>
          <p:nvPr>
            <p:ph type="title" idx="4294967295"/>
          </p:nvPr>
        </p:nvSpPr>
        <p:spPr>
          <a:xfrm>
            <a:off x="3167761" y="1334024"/>
            <a:ext cx="2808478" cy="1053168"/>
          </a:xfrm>
          <a:prstGeom prst="rect">
            <a:avLst/>
          </a:prstGeom>
        </p:spPr>
        <p:txBody>
          <a:bodyPr/>
          <a:lstStyle>
            <a:lvl1pPr algn="ctr">
              <a:defRPr sz="5000"/>
            </a:lvl1pPr>
          </a:lstStyle>
          <a:p>
            <a:pPr/>
            <a:r>
              <a:t>🤔</a:t>
            </a:r>
          </a:p>
        </p:txBody>
      </p:sp>
      <p:sp>
        <p:nvSpPr>
          <p:cNvPr id="143" name="Google Shape;79;p15"/>
          <p:cNvSpPr txBox="1"/>
          <p:nvPr/>
        </p:nvSpPr>
        <p:spPr>
          <a:xfrm>
            <a:off x="917550" y="2285400"/>
            <a:ext cx="7308900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>
            <a:lvl1pPr algn="ctr">
              <a:defRPr b="1" sz="18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What is the shirt you are wearing made of?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79;p15"/>
          <p:cNvSpPr txBox="1"/>
          <p:nvPr/>
        </p:nvSpPr>
        <p:spPr>
          <a:xfrm>
            <a:off x="466563" y="602325"/>
            <a:ext cx="7308899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>
            <a:lvl1pPr>
              <a:defRPr b="1" sz="18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Un-fashionable Facts</a:t>
            </a:r>
          </a:p>
        </p:txBody>
      </p:sp>
      <p:pic>
        <p:nvPicPr>
          <p:cNvPr id="148" name="Google Shape;67;p15" descr="Google Shape;67;p15"/>
          <p:cNvPicPr>
            <a:picLocks noChangeAspect="1"/>
          </p:cNvPicPr>
          <p:nvPr/>
        </p:nvPicPr>
        <p:blipFill>
          <a:blip r:embed="rId3">
            <a:extLst/>
          </a:blip>
          <a:srcRect l="22072" t="0" r="21836" b="0"/>
          <a:stretch>
            <a:fillRect/>
          </a:stretch>
        </p:blipFill>
        <p:spPr>
          <a:xfrm>
            <a:off x="738362" y="1990908"/>
            <a:ext cx="1280751" cy="1376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1" name="Google Shape;68;p15"/>
          <p:cNvGrpSpPr/>
          <p:nvPr/>
        </p:nvGrpSpPr>
        <p:grpSpPr>
          <a:xfrm>
            <a:off x="1536004" y="2080465"/>
            <a:ext cx="235269" cy="124501"/>
            <a:chOff x="0" y="0"/>
            <a:chExt cx="235267" cy="124500"/>
          </a:xfrm>
        </p:grpSpPr>
        <p:sp>
          <p:nvSpPr>
            <p:cNvPr id="149" name="Google Shape;69;p15"/>
            <p:cNvSpPr/>
            <p:nvPr/>
          </p:nvSpPr>
          <p:spPr>
            <a:xfrm flipV="1">
              <a:off x="-1" y="0"/>
              <a:ext cx="97801" cy="124500"/>
            </a:xfrm>
            <a:prstGeom prst="line">
              <a:avLst/>
            </a:prstGeom>
            <a:noFill/>
            <a:ln w="9525" cap="flat">
              <a:solidFill>
                <a:schemeClr val="accent2">
                  <a:lumOff val="21764"/>
                </a:scheme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150" name="Google Shape;70;p15"/>
            <p:cNvSpPr/>
            <p:nvPr/>
          </p:nvSpPr>
          <p:spPr>
            <a:xfrm>
              <a:off x="97799" y="-1"/>
              <a:ext cx="137469" cy="1"/>
            </a:xfrm>
            <a:prstGeom prst="line">
              <a:avLst/>
            </a:prstGeom>
            <a:noFill/>
            <a:ln w="9525" cap="flat">
              <a:solidFill>
                <a:schemeClr val="accent2">
                  <a:lumOff val="21764"/>
                </a:schemeClr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152" name="Google Shape;71;p15"/>
          <p:cNvSpPr txBox="1"/>
          <p:nvPr/>
        </p:nvSpPr>
        <p:spPr>
          <a:xfrm>
            <a:off x="1844772" y="1561510"/>
            <a:ext cx="2367901" cy="868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spcBef>
                <a:spcPts val="1600"/>
              </a:spcBef>
              <a:defRPr sz="1200">
                <a:solidFill>
                  <a:schemeClr val="accent2">
                    <a:lumOff val="21764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Clothes disposed within </a:t>
            </a:r>
            <a:br/>
            <a:r>
              <a:rPr b="1" sz="2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less than 1 year</a:t>
            </a:r>
            <a:br>
              <a:rPr b="1" sz="2200">
                <a:latin typeface="Roboto"/>
                <a:ea typeface="Roboto"/>
                <a:cs typeface="Roboto"/>
                <a:sym typeface="Roboto"/>
              </a:rPr>
            </a:br>
            <a:r>
              <a:t>after production</a:t>
            </a:r>
          </a:p>
        </p:txBody>
      </p:sp>
      <p:sp>
        <p:nvSpPr>
          <p:cNvPr id="153" name="Google Shape;72;p15"/>
          <p:cNvSpPr txBox="1"/>
          <p:nvPr/>
        </p:nvSpPr>
        <p:spPr>
          <a:xfrm>
            <a:off x="6287027" y="1223967"/>
            <a:ext cx="2049000" cy="1275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spcBef>
                <a:spcPts val="1600"/>
              </a:spcBef>
              <a:defRPr b="1" sz="7200">
                <a:solidFill>
                  <a:schemeClr val="accent2">
                    <a:lumOff val="-2588"/>
                  </a:schemeClr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20%</a:t>
            </a:r>
          </a:p>
        </p:txBody>
      </p:sp>
      <p:sp>
        <p:nvSpPr>
          <p:cNvPr id="154" name="Google Shape;73;p15"/>
          <p:cNvSpPr txBox="1"/>
          <p:nvPr/>
        </p:nvSpPr>
        <p:spPr>
          <a:xfrm>
            <a:off x="6287039" y="2209216"/>
            <a:ext cx="2808479" cy="1096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spcBef>
                <a:spcPts val="1600"/>
              </a:spcBef>
              <a:defRPr sz="1800">
                <a:solidFill>
                  <a:schemeClr val="accent2">
                    <a:lumOff val="21764"/>
                  </a:scheme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of global water pollution is caused by the textile industry</a:t>
            </a:r>
          </a:p>
        </p:txBody>
      </p:sp>
      <p:sp>
        <p:nvSpPr>
          <p:cNvPr id="155" name="Google Shape;74;p15"/>
          <p:cNvSpPr txBox="1"/>
          <p:nvPr/>
        </p:nvSpPr>
        <p:spPr>
          <a:xfrm>
            <a:off x="1364078" y="2444366"/>
            <a:ext cx="72240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spcBef>
                <a:spcPts val="1600"/>
              </a:spcBef>
              <a:defRPr b="1" sz="18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60%</a:t>
            </a:r>
          </a:p>
        </p:txBody>
      </p:sp>
      <p:sp>
        <p:nvSpPr>
          <p:cNvPr id="156" name="Google Shape;75;p15"/>
          <p:cNvSpPr txBox="1"/>
          <p:nvPr/>
        </p:nvSpPr>
        <p:spPr>
          <a:xfrm>
            <a:off x="2864129" y="2816645"/>
            <a:ext cx="3474601" cy="111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5000"/>
              </a:lnSpc>
              <a:defRPr b="1" sz="2400">
                <a:solidFill>
                  <a:schemeClr val="accent2">
                    <a:lumOff val="21764"/>
                  </a:schemeClr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 sz="3200">
                <a:solidFill>
                  <a:schemeClr val="accent2">
                    <a:lumOff val="-2588"/>
                  </a:schemeClr>
                </a:solidFill>
              </a:rPr>
              <a:t>14-16</a:t>
            </a:r>
            <a:r>
              <a:rPr sz="1800">
                <a:solidFill>
                  <a:schemeClr val="accent2">
                    <a:lumOff val="-2588"/>
                  </a:schemeClr>
                </a:solidFill>
              </a:rPr>
              <a:t> </a:t>
            </a:r>
            <a:r>
              <a:rPr b="0" sz="1200">
                <a:latin typeface="Roboto Light"/>
                <a:ea typeface="Roboto Light"/>
                <a:cs typeface="Roboto Light"/>
                <a:sym typeface="Roboto Light"/>
              </a:rPr>
              <a:t>hours / day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7" name="Google Shape;76;p15"/>
          <p:cNvSpPr txBox="1"/>
          <p:nvPr/>
        </p:nvSpPr>
        <p:spPr>
          <a:xfrm>
            <a:off x="2805270" y="3764149"/>
            <a:ext cx="2580301" cy="565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spcBef>
                <a:spcPts val="1600"/>
              </a:spcBef>
              <a:defRPr sz="1200">
                <a:solidFill>
                  <a:schemeClr val="accent2">
                    <a:lumOff val="21764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average working conditions in most garment manufacturing countries</a:t>
            </a:r>
          </a:p>
        </p:txBody>
      </p:sp>
      <p:sp>
        <p:nvSpPr>
          <p:cNvPr id="158" name="Google Shape;77;p15"/>
          <p:cNvSpPr txBox="1"/>
          <p:nvPr/>
        </p:nvSpPr>
        <p:spPr>
          <a:xfrm>
            <a:off x="3645754" y="3199117"/>
            <a:ext cx="1382701" cy="66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5000"/>
              </a:lnSpc>
              <a:spcBef>
                <a:spcPts val="1600"/>
              </a:spcBef>
              <a:defRPr b="1" sz="2400">
                <a:solidFill>
                  <a:schemeClr val="accent2">
                    <a:lumOff val="21764"/>
                  </a:schemeClr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 sz="3200">
                <a:solidFill>
                  <a:schemeClr val="accent2">
                    <a:lumOff val="-2588"/>
                  </a:schemeClr>
                </a:solidFill>
              </a:rPr>
              <a:t>7</a:t>
            </a:r>
            <a:r>
              <a:rPr sz="1800"/>
              <a:t> </a:t>
            </a:r>
            <a:r>
              <a:rPr b="0" sz="1200">
                <a:latin typeface="Roboto Light"/>
                <a:ea typeface="Roboto Light"/>
                <a:cs typeface="Roboto Light"/>
                <a:sym typeface="Roboto Light"/>
              </a:rPr>
              <a:t>days / week</a:t>
            </a:r>
          </a:p>
        </p:txBody>
      </p:sp>
      <p:sp>
        <p:nvSpPr>
          <p:cNvPr id="159" name="Google Shape;78;p15"/>
          <p:cNvSpPr txBox="1"/>
          <p:nvPr/>
        </p:nvSpPr>
        <p:spPr>
          <a:xfrm>
            <a:off x="5626808" y="4339957"/>
            <a:ext cx="3474601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900">
                <a:latin typeface="Roboto Thin"/>
                <a:ea typeface="Roboto Thin"/>
                <a:cs typeface="Roboto Thin"/>
                <a:sym typeface="Roboto Thin"/>
              </a:defRPr>
            </a:pPr>
            <a:r>
              <a:t>Sources:</a:t>
            </a:r>
          </a:p>
          <a:p>
            <a:pPr>
              <a:defRPr sz="900" u="sng">
                <a:solidFill>
                  <a:schemeClr val="accent5"/>
                </a:solidFill>
                <a:latin typeface="Roboto Thin"/>
                <a:ea typeface="Roboto Thin"/>
                <a:cs typeface="Roboto Thin"/>
                <a:sym typeface="Roboto Thin"/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https://www.improvemag.ch/change/fast-fashion-fakten/1475/</a:t>
            </a:r>
          </a:p>
          <a:p>
            <a:pPr>
              <a:defRPr sz="900" u="sng">
                <a:solidFill>
                  <a:schemeClr val="accent5"/>
                </a:solidFill>
                <a:latin typeface="Roboto Thin"/>
                <a:ea typeface="Roboto Thin"/>
                <a:cs typeface="Roboto Thin"/>
                <a:sym typeface="Roboto Thin"/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5" invalidUrl="" action="" tgtFrame="" tooltip="" history="1" highlightClick="0" endSnd="0"/>
              </a:rPr>
              <a:t>https://www.sustainyourstyle.org/old-working-conditions</a:t>
            </a:r>
            <a:r>
              <a:rPr u="none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160" name="Google Shape;80;p15" descr="Google Shape;80;p15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698279" y="2840642"/>
            <a:ext cx="939401" cy="939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Google Shape;81;p15"/>
          <p:cNvSpPr/>
          <p:nvPr/>
        </p:nvSpPr>
        <p:spPr>
          <a:xfrm>
            <a:off x="4817904" y="2859742"/>
            <a:ext cx="819001" cy="1039201"/>
          </a:xfrm>
          <a:prstGeom prst="rect">
            <a:avLst/>
          </a:prstGeom>
          <a:solidFill>
            <a:srgbClr val="FFFFFF">
              <a:alpha val="343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62" name="Google Shape;79;p15"/>
          <p:cNvSpPr txBox="1"/>
          <p:nvPr>
            <p:ph type="title"/>
          </p:nvPr>
        </p:nvSpPr>
        <p:spPr>
          <a:xfrm>
            <a:off x="3167761" y="469449"/>
            <a:ext cx="2808478" cy="1053168"/>
          </a:xfrm>
          <a:prstGeom prst="rect">
            <a:avLst/>
          </a:prstGeom>
        </p:spPr>
        <p:txBody>
          <a:bodyPr/>
          <a:lstStyle>
            <a:lvl1pPr algn="ctr">
              <a:defRPr sz="5000"/>
            </a:lvl1pPr>
          </a:lstStyle>
          <a:p>
            <a:pPr/>
            <a:r>
              <a:t>🤯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un1.jpg" descr="un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000" y="383442"/>
            <a:ext cx="7620000" cy="43766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un2.jpg" descr="un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2000" y="383442"/>
            <a:ext cx="7620000" cy="43766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79;p15"/>
          <p:cNvSpPr txBox="1"/>
          <p:nvPr/>
        </p:nvSpPr>
        <p:spPr>
          <a:xfrm>
            <a:off x="466563" y="564225"/>
            <a:ext cx="7308899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>
            <a:lvl1pPr>
              <a:defRPr b="1" sz="18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Mission</a:t>
            </a:r>
          </a:p>
        </p:txBody>
      </p:sp>
      <p:sp>
        <p:nvSpPr>
          <p:cNvPr id="170" name="Do challenges with the online community or your friends"/>
          <p:cNvSpPr txBox="1"/>
          <p:nvPr>
            <p:ph type="body" sz="quarter" idx="1"/>
          </p:nvPr>
        </p:nvSpPr>
        <p:spPr>
          <a:xfrm>
            <a:off x="6314299" y="3621132"/>
            <a:ext cx="2309101" cy="84120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1600"/>
              </a:spcBef>
              <a:buSzTx/>
              <a:buNone/>
              <a:defRPr sz="1200"/>
            </a:lvl1pPr>
          </a:lstStyle>
          <a:p>
            <a:pPr/>
            <a:r>
              <a:t>Do challenges with the online community or your friends</a:t>
            </a:r>
          </a:p>
        </p:txBody>
      </p:sp>
      <p:sp>
        <p:nvSpPr>
          <p:cNvPr id="171" name="Google Shape;93;p17"/>
          <p:cNvSpPr txBox="1"/>
          <p:nvPr/>
        </p:nvSpPr>
        <p:spPr>
          <a:xfrm>
            <a:off x="1150150" y="1918474"/>
            <a:ext cx="136590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180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Education</a:t>
            </a:r>
          </a:p>
        </p:txBody>
      </p:sp>
      <p:sp>
        <p:nvSpPr>
          <p:cNvPr id="172" name="Google Shape;94;p17"/>
          <p:cNvSpPr/>
          <p:nvPr/>
        </p:nvSpPr>
        <p:spPr>
          <a:xfrm>
            <a:off x="1054975" y="2343474"/>
            <a:ext cx="1624501" cy="1314901"/>
          </a:xfrm>
          <a:prstGeom prst="roundRect">
            <a:avLst>
              <a:gd name="adj" fmla="val 16667"/>
            </a:avLst>
          </a:prstGeom>
          <a:solidFill>
            <a:srgbClr val="EAFEE2"/>
          </a:solidFill>
          <a:ln>
            <a:solidFill>
              <a:srgbClr val="EAFEE2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73" name="Google Shape;95;p17"/>
          <p:cNvSpPr txBox="1"/>
          <p:nvPr/>
        </p:nvSpPr>
        <p:spPr>
          <a:xfrm>
            <a:off x="861550" y="3621132"/>
            <a:ext cx="1943101" cy="76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115000"/>
              </a:lnSpc>
              <a:spcBef>
                <a:spcPts val="1600"/>
              </a:spcBef>
              <a:defRPr sz="1200">
                <a:solidFill>
                  <a:schemeClr val="accent2">
                    <a:lumOff val="21764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Educate people about sustainability and ethics in the fashion industry</a:t>
            </a:r>
          </a:p>
        </p:txBody>
      </p:sp>
      <p:sp>
        <p:nvSpPr>
          <p:cNvPr id="174" name="Google Shape;96;p17"/>
          <p:cNvSpPr txBox="1"/>
          <p:nvPr/>
        </p:nvSpPr>
        <p:spPr>
          <a:xfrm>
            <a:off x="3546220" y="3621132"/>
            <a:ext cx="2309101" cy="13767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115000"/>
              </a:lnSpc>
              <a:defRPr sz="1200">
                <a:solidFill>
                  <a:schemeClr val="accent2">
                    <a:lumOff val="21764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Promote brands/shops/initiatives that support upcycling, reuse, sustainability and fair working conditions</a:t>
            </a:r>
          </a:p>
        </p:txBody>
      </p:sp>
      <p:sp>
        <p:nvSpPr>
          <p:cNvPr id="175" name="Google Shape;97;p17"/>
          <p:cNvSpPr txBox="1"/>
          <p:nvPr/>
        </p:nvSpPr>
        <p:spPr>
          <a:xfrm>
            <a:off x="2298500" y="1049100"/>
            <a:ext cx="4299001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80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Leverage technology to motivate people to be more conscious about clothes. </a:t>
            </a:r>
          </a:p>
        </p:txBody>
      </p:sp>
      <p:sp>
        <p:nvSpPr>
          <p:cNvPr id="176" name="Google Shape;98;p17"/>
          <p:cNvSpPr txBox="1"/>
          <p:nvPr/>
        </p:nvSpPr>
        <p:spPr>
          <a:xfrm>
            <a:off x="3889049" y="1918474"/>
            <a:ext cx="1365901" cy="462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180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Promotion</a:t>
            </a:r>
          </a:p>
        </p:txBody>
      </p:sp>
      <p:sp>
        <p:nvSpPr>
          <p:cNvPr id="177" name="Google Shape;99;p17"/>
          <p:cNvSpPr/>
          <p:nvPr/>
        </p:nvSpPr>
        <p:spPr>
          <a:xfrm>
            <a:off x="3759749" y="2343474"/>
            <a:ext cx="1624501" cy="1314901"/>
          </a:xfrm>
          <a:prstGeom prst="roundRect">
            <a:avLst>
              <a:gd name="adj" fmla="val 16667"/>
            </a:avLst>
          </a:prstGeom>
          <a:solidFill>
            <a:srgbClr val="EAFEE2"/>
          </a:solidFill>
          <a:ln>
            <a:solidFill>
              <a:srgbClr val="EAFEE2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78" name="Google Shape;100;p17"/>
          <p:cNvSpPr txBox="1"/>
          <p:nvPr/>
        </p:nvSpPr>
        <p:spPr>
          <a:xfrm>
            <a:off x="6627949" y="1918474"/>
            <a:ext cx="1365901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180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Community</a:t>
            </a:r>
          </a:p>
        </p:txBody>
      </p:sp>
      <p:sp>
        <p:nvSpPr>
          <p:cNvPr id="179" name="Google Shape;101;p17"/>
          <p:cNvSpPr/>
          <p:nvPr/>
        </p:nvSpPr>
        <p:spPr>
          <a:xfrm>
            <a:off x="6464525" y="2343474"/>
            <a:ext cx="1624501" cy="1314901"/>
          </a:xfrm>
          <a:prstGeom prst="roundRect">
            <a:avLst>
              <a:gd name="adj" fmla="val 16667"/>
            </a:avLst>
          </a:prstGeom>
          <a:solidFill>
            <a:srgbClr val="EAFEE2"/>
          </a:solidFill>
          <a:ln>
            <a:solidFill>
              <a:srgbClr val="EAFEE2"/>
            </a:solidFill>
          </a:ln>
        </p:spPr>
        <p:txBody>
          <a:bodyPr lIns="0" tIns="0" rIns="0" bIns="0" anchor="ctr"/>
          <a:lstStyle/>
          <a:p>
            <a:pPr/>
          </a:p>
        </p:txBody>
      </p:sp>
      <p:pic>
        <p:nvPicPr>
          <p:cNvPr id="180" name="Google Shape;102;p17" descr="Google Shape;102;p1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74050" y="2507759"/>
            <a:ext cx="986338" cy="9863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Google Shape;103;p17" descr="Google Shape;103;p1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20950" y="2545100"/>
            <a:ext cx="911676" cy="9116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Google Shape;104;p17" descr="Google Shape;104;p17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974039" y="2402963"/>
            <a:ext cx="1195926" cy="11959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79;p15"/>
          <p:cNvSpPr txBox="1"/>
          <p:nvPr/>
        </p:nvSpPr>
        <p:spPr>
          <a:xfrm>
            <a:off x="466563" y="564225"/>
            <a:ext cx="7308899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>
            <a:lvl1pPr>
              <a:defRPr b="1" sz="18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The Fashion Conscience</a:t>
            </a:r>
          </a:p>
        </p:txBody>
      </p:sp>
      <p:sp>
        <p:nvSpPr>
          <p:cNvPr id="187" name="Alexandra Studer, Isa Simo, Ming Zheng, Callum Maguire"/>
          <p:cNvSpPr txBox="1"/>
          <p:nvPr>
            <p:ph type="body" sz="half" idx="1"/>
          </p:nvPr>
        </p:nvSpPr>
        <p:spPr>
          <a:xfrm>
            <a:off x="517706" y="1152475"/>
            <a:ext cx="4133101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Alexandra Studer, Isa Simo, Ming Zheng, Callum Maguire</a:t>
            </a:r>
          </a:p>
        </p:txBody>
      </p:sp>
      <p:pic>
        <p:nvPicPr>
          <p:cNvPr id="188" name="home.MP4" descr="home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5575265" y="430690"/>
            <a:ext cx="1990306" cy="4307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Google Shape;128;p19" descr="Google Shape;128;p19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315761" y="77399"/>
            <a:ext cx="2506827" cy="4988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1500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79;p15"/>
          <p:cNvSpPr txBox="1"/>
          <p:nvPr/>
        </p:nvSpPr>
        <p:spPr>
          <a:xfrm>
            <a:off x="466563" y="564225"/>
            <a:ext cx="7308899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>
            <a:lvl1pPr>
              <a:defRPr b="1" sz="18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The Fashion Conscience</a:t>
            </a:r>
          </a:p>
        </p:txBody>
      </p:sp>
      <p:sp>
        <p:nvSpPr>
          <p:cNvPr id="194" name="Alexandra Studer, Isa Simo, Ming Zheng, Callum Maguire"/>
          <p:cNvSpPr txBox="1"/>
          <p:nvPr>
            <p:ph type="body" sz="half" idx="1"/>
          </p:nvPr>
        </p:nvSpPr>
        <p:spPr>
          <a:xfrm>
            <a:off x="517706" y="1152475"/>
            <a:ext cx="4133101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Alexandra Studer, Isa Simo, Ming Zheng, Callum Maguire</a:t>
            </a:r>
          </a:p>
        </p:txBody>
      </p:sp>
      <p:grpSp>
        <p:nvGrpSpPr>
          <p:cNvPr id="197" name="Group"/>
          <p:cNvGrpSpPr/>
          <p:nvPr/>
        </p:nvGrpSpPr>
        <p:grpSpPr>
          <a:xfrm>
            <a:off x="4109151" y="-25604"/>
            <a:ext cx="2506827" cy="4988701"/>
            <a:chOff x="0" y="0"/>
            <a:chExt cx="2506826" cy="4988700"/>
          </a:xfrm>
        </p:grpSpPr>
        <p:pic>
          <p:nvPicPr>
            <p:cNvPr id="195" name="Challenge 1.png" descr="Challenge 1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0637" y="176195"/>
              <a:ext cx="2405552" cy="47159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6" name="Google Shape;136;p20" descr="Google Shape;136;p20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506827" cy="4988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0" name="Group"/>
          <p:cNvGrpSpPr/>
          <p:nvPr/>
        </p:nvGrpSpPr>
        <p:grpSpPr>
          <a:xfrm>
            <a:off x="6183931" y="189748"/>
            <a:ext cx="2506827" cy="4994222"/>
            <a:chOff x="0" y="0"/>
            <a:chExt cx="2506826" cy="4994222"/>
          </a:xfrm>
        </p:grpSpPr>
        <p:pic>
          <p:nvPicPr>
            <p:cNvPr id="198" name="Challenge - Active.png" descr="Challenge - Activ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8386" y="126843"/>
              <a:ext cx="2482801" cy="48673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9" name="Google Shape;136;p20" descr="Google Shape;136;p20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506827" cy="4988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79;p15"/>
          <p:cNvSpPr txBox="1"/>
          <p:nvPr/>
        </p:nvSpPr>
        <p:spPr>
          <a:xfrm>
            <a:off x="466563" y="564225"/>
            <a:ext cx="7308899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>
            <a:lvl1pPr>
              <a:defRPr b="1" sz="18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The Awesome Team</a:t>
            </a:r>
          </a:p>
        </p:txBody>
      </p:sp>
      <p:pic>
        <p:nvPicPr>
          <p:cNvPr id="205" name="Google Shape;215;p33" descr="Google Shape;215;p3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9940" y="1147167"/>
            <a:ext cx="3798888" cy="2849166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Google Shape;216;p33"/>
          <p:cNvSpPr txBox="1"/>
          <p:nvPr/>
        </p:nvSpPr>
        <p:spPr>
          <a:xfrm>
            <a:off x="837004" y="4060874"/>
            <a:ext cx="4644760" cy="783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115000"/>
              </a:lnSpc>
              <a:spcBef>
                <a:spcPts val="1600"/>
              </a:spcBef>
              <a:defRPr sz="1800">
                <a:solidFill>
                  <a:schemeClr val="accent2">
                    <a:lumOff val="21764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Alexandra Studer, Isa Simo, Ming Zheng, Callum Maguire (1day only)</a:t>
            </a:r>
          </a:p>
        </p:txBody>
      </p:sp>
      <p:sp>
        <p:nvSpPr>
          <p:cNvPr id="207" name="Google Shape;79;p15"/>
          <p:cNvSpPr txBox="1"/>
          <p:nvPr>
            <p:ph type="title"/>
          </p:nvPr>
        </p:nvSpPr>
        <p:spPr>
          <a:xfrm>
            <a:off x="5694794" y="1495887"/>
            <a:ext cx="2808478" cy="1053168"/>
          </a:xfrm>
          <a:prstGeom prst="rect">
            <a:avLst/>
          </a:prstGeom>
        </p:spPr>
        <p:txBody>
          <a:bodyPr/>
          <a:lstStyle>
            <a:lvl1pPr algn="ctr">
              <a:defRPr sz="5000"/>
            </a:lvl1pPr>
          </a:lstStyle>
          <a:p>
            <a:pPr/>
            <a:r>
              <a:t>😎</a:t>
            </a:r>
          </a:p>
        </p:txBody>
      </p:sp>
      <p:grpSp>
        <p:nvGrpSpPr>
          <p:cNvPr id="210" name="Group"/>
          <p:cNvGrpSpPr/>
          <p:nvPr/>
        </p:nvGrpSpPr>
        <p:grpSpPr>
          <a:xfrm rot="811837">
            <a:off x="7418667" y="1965953"/>
            <a:ext cx="889806" cy="1770755"/>
            <a:chOff x="0" y="0"/>
            <a:chExt cx="889805" cy="1770754"/>
          </a:xfrm>
        </p:grpSpPr>
        <p:pic>
          <p:nvPicPr>
            <p:cNvPr id="208" name="Home.png" descr="Hom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2311" y="70184"/>
              <a:ext cx="852353" cy="167098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9" name="Google Shape;128;p19" descr="Google Shape;128;p19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889806" cy="17707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Fashion Concious">
  <a:themeElements>
    <a:clrScheme name="Fashion Conciou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Fashion Concio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ashion Concio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ashion Concious">
  <a:themeElements>
    <a:clrScheme name="Fashion Conciou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Fashion Concio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ashion Concio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